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14"/>
  </p:notesMasterIdLst>
  <p:handoutMasterIdLst>
    <p:handoutMasterId r:id="rId15"/>
  </p:handoutMasterIdLst>
  <p:sldIdLst>
    <p:sldId id="441" r:id="rId2"/>
    <p:sldId id="463" r:id="rId3"/>
    <p:sldId id="439" r:id="rId4"/>
    <p:sldId id="452" r:id="rId5"/>
    <p:sldId id="451" r:id="rId6"/>
    <p:sldId id="459" r:id="rId7"/>
    <p:sldId id="460" r:id="rId8"/>
    <p:sldId id="457" r:id="rId9"/>
    <p:sldId id="458" r:id="rId10"/>
    <p:sldId id="408" r:id="rId11"/>
    <p:sldId id="461" r:id="rId12"/>
    <p:sldId id="462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259"/>
    <a:srgbClr val="003296"/>
    <a:srgbClr val="77933C"/>
    <a:srgbClr val="FFCC00"/>
    <a:srgbClr val="C39B6F"/>
    <a:srgbClr val="7B7635"/>
    <a:srgbClr val="A4510C"/>
    <a:srgbClr val="0044CC"/>
    <a:srgbClr val="080218"/>
    <a:srgbClr val="83A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80837" autoAdjust="0"/>
  </p:normalViewPr>
  <p:slideViewPr>
    <p:cSldViewPr>
      <p:cViewPr varScale="1">
        <p:scale>
          <a:sx n="98" d="100"/>
          <a:sy n="98" d="100"/>
        </p:scale>
        <p:origin x="207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01\KButtleman$\Desktop\Faculty%20student%20trend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867775084093126"/>
          <c:y val="0.14333284329054596"/>
          <c:w val="0.89132224915906877"/>
          <c:h val="0.76759886924703269"/>
        </c:manualLayout>
      </c:layout>
      <c:lineChart>
        <c:grouping val="standard"/>
        <c:varyColors val="0"/>
        <c:ser>
          <c:idx val="0"/>
          <c:order val="0"/>
          <c:tx>
            <c:strRef>
              <c:f>'Instructional Data'!$B$40</c:f>
              <c:strCache>
                <c:ptCount val="1"/>
                <c:pt idx="0">
                  <c:v>Seattle Colleges State FTES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'Instructional Data'!$C$39:$J$39</c:f>
              <c:strCache>
                <c:ptCount val="8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</c:strCache>
            </c:strRef>
          </c:cat>
          <c:val>
            <c:numRef>
              <c:f>'Instructional Data'!$C$40:$J$40</c:f>
              <c:numCache>
                <c:formatCode>_(* #,##0_);_(* \(#,##0\);_(* "-"??_);_(@_)</c:formatCode>
                <c:ptCount val="8"/>
                <c:pt idx="0">
                  <c:v>15024.77</c:v>
                </c:pt>
                <c:pt idx="1">
                  <c:v>15844.71</c:v>
                </c:pt>
                <c:pt idx="2">
                  <c:v>15658.34</c:v>
                </c:pt>
                <c:pt idx="3">
                  <c:v>14691.81</c:v>
                </c:pt>
                <c:pt idx="4">
                  <c:v>14069.399999999998</c:v>
                </c:pt>
                <c:pt idx="5">
                  <c:v>14725.839999999998</c:v>
                </c:pt>
                <c:pt idx="6">
                  <c:v>13632.7</c:v>
                </c:pt>
                <c:pt idx="7">
                  <c:v>13436.2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4589552"/>
        <c:axId val="247855032"/>
      </c:lineChart>
      <c:catAx>
        <c:axId val="124589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855032"/>
        <c:crosses val="autoZero"/>
        <c:auto val="1"/>
        <c:lblAlgn val="ctr"/>
        <c:lblOffset val="100"/>
        <c:noMultiLvlLbl val="0"/>
      </c:catAx>
      <c:valAx>
        <c:axId val="2478550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89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56F639-D120-45FE-993D-050372C1E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25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A4D44F-DB0F-4ABC-A1A3-B080BB9257BC}" type="datetimeFigureOut">
              <a:rPr lang="en-US"/>
              <a:pPr>
                <a:defRPr/>
              </a:pPr>
              <a:t>11/22/2016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5604AE-F173-4B68-A0D5-297968117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0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530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2735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0452B2-490C-4CC0-AB10-EA1FA3F4A4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4946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Updated Graphic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3589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609598"/>
            <a:ext cx="7498080" cy="808039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pPr>
              <a:defRPr/>
            </a:pPr>
            <a:fld id="{6198006B-D2AA-489F-9372-E58005195D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68817" y="-1"/>
            <a:ext cx="654144" cy="693797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793581" y="-55"/>
            <a:ext cx="206327" cy="69380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"/>
            <a:ext cx="8077199" cy="220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87395" y="2743200"/>
            <a:ext cx="79247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1D2259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Chancellor / President Forums  November 2016</a:t>
            </a:r>
            <a:endParaRPr lang="en-US" sz="6000" dirty="0">
              <a:solidFill>
                <a:srgbClr val="1D2259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sz="24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32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19200" y="1103571"/>
            <a:ext cx="7543800" cy="764658"/>
          </a:xfrm>
        </p:spPr>
        <p:txBody>
          <a:bodyPr>
            <a:normAutofit/>
          </a:bodyPr>
          <a:lstStyle/>
          <a:p>
            <a:r>
              <a:rPr lang="en-US" sz="4400" dirty="0"/>
              <a:t>The Math (estimated):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287162" y="2133600"/>
            <a:ext cx="76962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Seattle Colleges’ Total Annual Operating Budget </a:t>
            </a:r>
            <a:r>
              <a:rPr lang="en-US" dirty="0"/>
              <a:t>~</a:t>
            </a:r>
            <a:r>
              <a:rPr lang="en-US" dirty="0" smtClean="0"/>
              <a:t> $129,000,000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On-going: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Tuition backfill / salaries		($1,400,000)</a:t>
            </a:r>
          </a:p>
          <a:p>
            <a:pPr marL="0" indent="0">
              <a:buNone/>
            </a:pPr>
            <a:r>
              <a:rPr lang="en-US" dirty="0" smtClean="0"/>
              <a:t>SBCTC Model 			($4,000,000)</a:t>
            </a:r>
          </a:p>
          <a:p>
            <a:pPr marL="0" indent="0">
              <a:buNone/>
            </a:pPr>
            <a:r>
              <a:rPr lang="en-US" dirty="0" smtClean="0"/>
              <a:t>Worker Retraining		   	($400,000)</a:t>
            </a:r>
          </a:p>
          <a:p>
            <a:pPr marL="0" indent="0">
              <a:buNone/>
            </a:pPr>
            <a:r>
              <a:rPr lang="en-US" dirty="0" smtClean="0"/>
              <a:t>Tuition 				($1,500,000)+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</a:rPr>
              <a:t>Student Success / recruiting initiatives	     TBD</a:t>
            </a:r>
          </a:p>
          <a:p>
            <a:pPr marL="0" indent="0">
              <a:buNone/>
            </a:pPr>
            <a:r>
              <a:rPr lang="en-US" dirty="0" smtClean="0"/>
              <a:t>Other				($2,300,000)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One-time:</a:t>
            </a:r>
          </a:p>
          <a:p>
            <a:pPr marL="0" indent="0">
              <a:buNone/>
            </a:pPr>
            <a:r>
              <a:rPr lang="en-US" dirty="0" err="1" smtClean="0"/>
              <a:t>ctcLink</a:t>
            </a:r>
            <a:r>
              <a:rPr lang="en-US" dirty="0" smtClean="0"/>
              <a:t>				($1,700,000)</a:t>
            </a:r>
          </a:p>
          <a:p>
            <a:pPr marL="0" indent="0">
              <a:buNone/>
            </a:pPr>
            <a:r>
              <a:rPr lang="en-US" dirty="0" smtClean="0"/>
              <a:t>Moore vs. HCA			($1,500,000)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87" y="313584"/>
            <a:ext cx="7819813" cy="6075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37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3200"/>
            <a:ext cx="7498080" cy="808039"/>
          </a:xfrm>
        </p:spPr>
        <p:txBody>
          <a:bodyPr/>
          <a:lstStyle/>
          <a:p>
            <a:r>
              <a:rPr lang="en-US" dirty="0" smtClean="0"/>
              <a:t>Discussion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0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"/>
            <a:ext cx="8077199" cy="220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87395" y="2743200"/>
            <a:ext cx="79247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1D2259"/>
                </a:solidFill>
                <a:latin typeface="+mj-lt"/>
                <a:ea typeface="+mj-ea"/>
                <a:cs typeface="+mj-cs"/>
              </a:rPr>
              <a:t>Seattle Colleges’ </a:t>
            </a:r>
            <a:r>
              <a:rPr lang="en-US" sz="4400" dirty="0" smtClean="0">
                <a:solidFill>
                  <a:srgbClr val="1D2259"/>
                </a:solidFill>
                <a:latin typeface="+mj-lt"/>
                <a:ea typeface="+mj-ea"/>
                <a:cs typeface="+mj-cs"/>
              </a:rPr>
              <a:t>Resource Challenges </a:t>
            </a:r>
          </a:p>
          <a:p>
            <a:endParaRPr lang="en-US" sz="24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01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2590800"/>
            <a:ext cx="7090144" cy="2184120"/>
          </a:xfrm>
        </p:spPr>
        <p:txBody>
          <a:bodyPr>
            <a:noAutofit/>
          </a:bodyPr>
          <a:lstStyle/>
          <a:p>
            <a:r>
              <a:rPr lang="en-US" dirty="0" smtClean="0"/>
              <a:t>Declining </a:t>
            </a:r>
            <a:r>
              <a:rPr lang="en-US" dirty="0"/>
              <a:t>State resources</a:t>
            </a:r>
          </a:p>
          <a:p>
            <a:r>
              <a:rPr lang="en-US" dirty="0"/>
              <a:t>Enrollment</a:t>
            </a:r>
          </a:p>
          <a:p>
            <a:r>
              <a:rPr lang="en-US" dirty="0"/>
              <a:t>SBCTC Allocation model</a:t>
            </a:r>
          </a:p>
          <a:p>
            <a:r>
              <a:rPr lang="en-US" dirty="0"/>
              <a:t>Local pressures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19200" y="1524000"/>
            <a:ext cx="78194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1D2259"/>
                </a:solidFill>
                <a:latin typeface="+mj-lt"/>
              </a:rPr>
              <a:t>Context for changes in resources</a:t>
            </a:r>
          </a:p>
        </p:txBody>
      </p:sp>
    </p:spTree>
    <p:extLst>
      <p:ext uri="{BB962C8B-B14F-4D97-AF65-F5344CB8AC3E}">
        <p14:creationId xmlns:p14="http://schemas.microsoft.com/office/powerpoint/2010/main" val="130460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198605" y="1600200"/>
            <a:ext cx="6705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solidFill>
                  <a:srgbClr val="1D2259"/>
                </a:solidFill>
                <a:latin typeface="+mj-lt"/>
              </a:rPr>
              <a:t>Declining State resources</a:t>
            </a:r>
            <a:endParaRPr lang="en-US" sz="4400" b="1" dirty="0">
              <a:solidFill>
                <a:srgbClr val="1D2259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idx="1"/>
          </p:nvPr>
        </p:nvSpPr>
        <p:spPr>
          <a:xfrm>
            <a:off x="1204848" y="2514600"/>
            <a:ext cx="8017411" cy="4038600"/>
          </a:xfrm>
        </p:spPr>
        <p:txBody>
          <a:bodyPr>
            <a:noAutofit/>
          </a:bodyPr>
          <a:lstStyle/>
          <a:p>
            <a:r>
              <a:rPr lang="en-US" dirty="0"/>
              <a:t>No “backfill” of tuition decreases</a:t>
            </a:r>
          </a:p>
          <a:p>
            <a:pPr lvl="1"/>
            <a:r>
              <a:rPr lang="en-US" sz="2200" dirty="0"/>
              <a:t>$12.9 million for CTC system </a:t>
            </a:r>
          </a:p>
          <a:p>
            <a:pPr lvl="2"/>
            <a:r>
              <a:rPr lang="en-US" sz="2000" dirty="0"/>
              <a:t>Seattle = approx. 11% or $1.4 </a:t>
            </a:r>
            <a:r>
              <a:rPr lang="en-US" sz="2000" dirty="0" smtClean="0"/>
              <a:t>million</a:t>
            </a:r>
          </a:p>
          <a:p>
            <a:pPr marL="658368" lvl="2" indent="0">
              <a:buNone/>
            </a:pPr>
            <a:endParaRPr lang="en-US" dirty="0"/>
          </a:p>
          <a:p>
            <a:r>
              <a:rPr lang="en-US" dirty="0"/>
              <a:t>Moore vs. HCA settlement</a:t>
            </a:r>
          </a:p>
          <a:p>
            <a:pPr lvl="1"/>
            <a:r>
              <a:rPr lang="en-US" sz="2200" dirty="0" smtClean="0"/>
              <a:t>$13.4 million – Community and Technical Colleges’ local funds</a:t>
            </a:r>
            <a:endParaRPr lang="en-US" sz="2200" dirty="0"/>
          </a:p>
          <a:p>
            <a:pPr lvl="2"/>
            <a:r>
              <a:rPr lang="en-US" sz="2000" dirty="0"/>
              <a:t>Seattle = approx. $1.5 million (one-time</a:t>
            </a:r>
            <a:r>
              <a:rPr lang="en-US" sz="2000" dirty="0" smtClean="0"/>
              <a:t>)</a:t>
            </a:r>
          </a:p>
          <a:p>
            <a:r>
              <a:rPr lang="en-US" dirty="0" err="1" smtClean="0"/>
              <a:t>McCleary</a:t>
            </a:r>
            <a:r>
              <a:rPr lang="en-US" dirty="0" smtClean="0"/>
              <a:t> impacts (TBD)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25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90049" y="907969"/>
            <a:ext cx="7543800" cy="764658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1D2259"/>
                </a:solidFill>
                <a:effectLst/>
              </a:rPr>
              <a:t>Enrollment</a:t>
            </a:r>
            <a:endParaRPr lang="en-US" sz="3200" b="1" dirty="0">
              <a:solidFill>
                <a:srgbClr val="1D225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31570" y="4497128"/>
            <a:ext cx="7660758" cy="1978542"/>
          </a:xfrm>
        </p:spPr>
        <p:txBody>
          <a:bodyPr>
            <a:noAutofit/>
          </a:bodyPr>
          <a:lstStyle/>
          <a:p>
            <a:pPr marL="402336" lvl="1" indent="0">
              <a:buNone/>
            </a:pPr>
            <a:endParaRPr lang="en-US" sz="2400" dirty="0"/>
          </a:p>
          <a:p>
            <a:r>
              <a:rPr lang="en-US" sz="2800" dirty="0" smtClean="0"/>
              <a:t>2009-10: 15,845 FTES</a:t>
            </a:r>
          </a:p>
          <a:p>
            <a:r>
              <a:rPr lang="en-US" sz="2800" dirty="0" smtClean="0"/>
              <a:t>2015-16: 13,436 FTES</a:t>
            </a:r>
            <a:endParaRPr lang="en-US" sz="2400" dirty="0"/>
          </a:p>
          <a:p>
            <a:pPr marL="82296" indent="0">
              <a:buNone/>
            </a:pPr>
            <a:r>
              <a:rPr lang="en-US" sz="1400" dirty="0" smtClean="0"/>
              <a:t>Note: Seattle Colleges “counted” International FTES in 2013-14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3518367"/>
              </p:ext>
            </p:extLst>
          </p:nvPr>
        </p:nvGraphicFramePr>
        <p:xfrm>
          <a:off x="1524000" y="1742396"/>
          <a:ext cx="6425317" cy="3210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569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95400" y="2057400"/>
            <a:ext cx="7391400" cy="4572000"/>
          </a:xfrm>
        </p:spPr>
        <p:txBody>
          <a:bodyPr>
            <a:normAutofit/>
          </a:bodyPr>
          <a:lstStyle/>
          <a:p>
            <a:r>
              <a:rPr lang="en-US" sz="3100" dirty="0" smtClean="0">
                <a:solidFill>
                  <a:srgbClr val="1D2259"/>
                </a:solidFill>
                <a:effectLst/>
              </a:rPr>
              <a:t>Domestic student tuition p</a:t>
            </a:r>
            <a:r>
              <a:rPr lang="en-US" sz="3100" dirty="0" smtClean="0"/>
              <a:t>rojected to decrease by &gt; </a:t>
            </a:r>
            <a:r>
              <a:rPr lang="en-US" sz="3100" dirty="0"/>
              <a:t>$1.5 </a:t>
            </a:r>
            <a:r>
              <a:rPr lang="en-US" sz="3100" dirty="0" smtClean="0"/>
              <a:t>million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-US" sz="3100" dirty="0"/>
              <a:t>International Student FTES </a:t>
            </a:r>
            <a:r>
              <a:rPr lang="en-US" sz="3100" dirty="0" smtClean="0"/>
              <a:t>down </a:t>
            </a:r>
            <a:r>
              <a:rPr lang="en-US" sz="3100" dirty="0"/>
              <a:t>10 – 20% for 2016-17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4400" dirty="0" smtClean="0">
                <a:solidFill>
                  <a:srgbClr val="1D2259"/>
                </a:solidFill>
                <a:effectLst/>
              </a:rPr>
              <a:t> </a:t>
            </a:r>
            <a:endParaRPr lang="en-US" sz="3200" b="1" dirty="0">
              <a:solidFill>
                <a:srgbClr val="1D225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  <p:sp>
        <p:nvSpPr>
          <p:cNvPr id="8" name="Title 4"/>
          <p:cNvSpPr txBox="1">
            <a:spLocks/>
          </p:cNvSpPr>
          <p:nvPr/>
        </p:nvSpPr>
        <p:spPr>
          <a:xfrm>
            <a:off x="1190049" y="907969"/>
            <a:ext cx="7543800" cy="7646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</a:pPr>
            <a:r>
              <a:rPr lang="en-US" sz="4400" dirty="0" smtClean="0">
                <a:solidFill>
                  <a:srgbClr val="1D2259"/>
                </a:solidFill>
                <a:effectLst/>
              </a:rPr>
              <a:t>Enrollment (cont’d)</a:t>
            </a:r>
            <a:endParaRPr lang="en-US" sz="3200" b="1" dirty="0">
              <a:solidFill>
                <a:srgbClr val="1D225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6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90049" y="1777956"/>
            <a:ext cx="7391400" cy="4927644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Student Faculty ratio has decreased by:</a:t>
            </a:r>
            <a:br>
              <a:rPr lang="en-US" sz="3100" dirty="0" smtClean="0"/>
            </a:br>
            <a:r>
              <a:rPr lang="en-US" sz="3100" dirty="0"/>
              <a:t>	</a:t>
            </a:r>
            <a:r>
              <a:rPr lang="en-US" sz="2200" dirty="0" smtClean="0"/>
              <a:t>NSC – (9.3%) 		23.47 to 21.29</a:t>
            </a:r>
            <a:br>
              <a:rPr lang="en-US" sz="2200" dirty="0" smtClean="0"/>
            </a:br>
            <a:r>
              <a:rPr lang="en-US" sz="2200" dirty="0"/>
              <a:t>	</a:t>
            </a:r>
            <a:r>
              <a:rPr lang="en-US" sz="2200" dirty="0" smtClean="0"/>
              <a:t>SSC – (12.6%) 		22.32 to 19.50</a:t>
            </a:r>
            <a:br>
              <a:rPr lang="en-US" sz="2200" dirty="0" smtClean="0"/>
            </a:br>
            <a:r>
              <a:rPr lang="en-US" sz="2200" dirty="0"/>
              <a:t>	</a:t>
            </a:r>
            <a:r>
              <a:rPr lang="en-US" sz="2200" dirty="0" smtClean="0"/>
              <a:t>SCC – (14.9%) 		24.30 to 20.67</a:t>
            </a:r>
            <a:br>
              <a:rPr lang="en-US" sz="2200" dirty="0" smtClean="0"/>
            </a:br>
            <a:r>
              <a:rPr lang="en-US" sz="2200" dirty="0" smtClean="0"/>
              <a:t>	SVI – (41.1%) 		24.33 to 14.33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>	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3100" dirty="0" smtClean="0"/>
              <a:t>Full-time Equivalent Faculty has changed by</a:t>
            </a:r>
            <a:r>
              <a:rPr lang="en-US" sz="3100" dirty="0"/>
              <a:t>:</a:t>
            </a:r>
            <a:br>
              <a:rPr lang="en-US" sz="3100" dirty="0"/>
            </a:br>
            <a:r>
              <a:rPr lang="en-US" sz="3100" dirty="0"/>
              <a:t>	</a:t>
            </a:r>
            <a:r>
              <a:rPr lang="en-US" sz="2200" dirty="0"/>
              <a:t>NSC – </a:t>
            </a:r>
            <a:r>
              <a:rPr lang="en-US" sz="2200" dirty="0" smtClean="0"/>
              <a:t>2.5% </a:t>
            </a:r>
            <a:r>
              <a:rPr lang="en-US" sz="2200" dirty="0"/>
              <a:t>	</a:t>
            </a:r>
            <a:r>
              <a:rPr lang="en-US" sz="2200" dirty="0" smtClean="0"/>
              <a:t>	218.14 </a:t>
            </a:r>
            <a:r>
              <a:rPr lang="en-US" sz="2200" dirty="0"/>
              <a:t>to </a:t>
            </a:r>
            <a:r>
              <a:rPr lang="en-US" sz="2200" dirty="0" smtClean="0"/>
              <a:t>223.59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SSC – </a:t>
            </a:r>
            <a:r>
              <a:rPr lang="en-US" sz="2200" dirty="0" smtClean="0"/>
              <a:t>14.4% </a:t>
            </a:r>
            <a:r>
              <a:rPr lang="en-US" sz="2200" dirty="0"/>
              <a:t>	</a:t>
            </a:r>
            <a:r>
              <a:rPr lang="en-US" sz="2200" dirty="0" smtClean="0"/>
              <a:t>	231.97 </a:t>
            </a:r>
            <a:r>
              <a:rPr lang="en-US" sz="2200" dirty="0"/>
              <a:t>to </a:t>
            </a:r>
            <a:r>
              <a:rPr lang="en-US" sz="2200" dirty="0" smtClean="0"/>
              <a:t>265.25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SCC – </a:t>
            </a:r>
            <a:r>
              <a:rPr lang="en-US" sz="2200" dirty="0" smtClean="0"/>
              <a:t>3.6% </a:t>
            </a:r>
            <a:r>
              <a:rPr lang="en-US" sz="2200" dirty="0"/>
              <a:t>	</a:t>
            </a:r>
            <a:r>
              <a:rPr lang="en-US" sz="2200" dirty="0" smtClean="0"/>
              <a:t>	288.23 </a:t>
            </a:r>
            <a:r>
              <a:rPr lang="en-US" sz="2200" dirty="0"/>
              <a:t>to </a:t>
            </a:r>
            <a:r>
              <a:rPr lang="en-US" sz="2200" dirty="0" smtClean="0"/>
              <a:t>298.51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	SVI – </a:t>
            </a:r>
            <a:r>
              <a:rPr lang="en-US" sz="2200" dirty="0" smtClean="0"/>
              <a:t>(19.9%) </a:t>
            </a:r>
            <a:r>
              <a:rPr lang="en-US" sz="2200" dirty="0"/>
              <a:t>	</a:t>
            </a:r>
            <a:r>
              <a:rPr lang="en-US" sz="2200" dirty="0" smtClean="0"/>
              <a:t>	33.31 </a:t>
            </a:r>
            <a:r>
              <a:rPr lang="en-US" sz="2200" dirty="0"/>
              <a:t>to </a:t>
            </a:r>
            <a:r>
              <a:rPr lang="en-US" sz="2200" dirty="0" smtClean="0"/>
              <a:t>26.67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600" dirty="0"/>
              <a:t> (from </a:t>
            </a:r>
            <a:r>
              <a:rPr lang="en-US" sz="1600" dirty="0" smtClean="0"/>
              <a:t>college’s peak </a:t>
            </a:r>
            <a:r>
              <a:rPr lang="en-US" sz="1600" dirty="0"/>
              <a:t>FTES to 2015-16)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4400" dirty="0" smtClean="0">
                <a:solidFill>
                  <a:srgbClr val="1D2259"/>
                </a:solidFill>
                <a:effectLst/>
              </a:rPr>
              <a:t> </a:t>
            </a:r>
            <a:endParaRPr lang="en-US" sz="3200" b="1" dirty="0">
              <a:solidFill>
                <a:srgbClr val="1D225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  <p:sp>
        <p:nvSpPr>
          <p:cNvPr id="8" name="Title 4"/>
          <p:cNvSpPr txBox="1">
            <a:spLocks/>
          </p:cNvSpPr>
          <p:nvPr/>
        </p:nvSpPr>
        <p:spPr>
          <a:xfrm>
            <a:off x="1190049" y="907969"/>
            <a:ext cx="7543800" cy="7646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</a:pPr>
            <a:r>
              <a:rPr lang="en-US" sz="4400" dirty="0" smtClean="0">
                <a:solidFill>
                  <a:srgbClr val="1D2259"/>
                </a:solidFill>
                <a:effectLst/>
              </a:rPr>
              <a:t>Enrollment (cont’d)</a:t>
            </a:r>
            <a:endParaRPr lang="en-US" sz="3200" b="1" dirty="0">
              <a:solidFill>
                <a:srgbClr val="1D225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9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36921" y="1219200"/>
            <a:ext cx="7543800" cy="8382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1D2259"/>
                </a:solidFill>
              </a:rPr>
              <a:t>SBCTC Allocation Model</a:t>
            </a:r>
            <a:endParaRPr lang="en-US" sz="3200" b="1" dirty="0">
              <a:solidFill>
                <a:srgbClr val="1D2259"/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36921" y="2057400"/>
            <a:ext cx="7660758" cy="44196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1D2259"/>
                </a:solidFill>
              </a:rPr>
              <a:t>Focus on: </a:t>
            </a:r>
          </a:p>
          <a:p>
            <a:pPr lvl="1"/>
            <a:r>
              <a:rPr lang="en-US" sz="2400" dirty="0"/>
              <a:t>Enrollment</a:t>
            </a:r>
          </a:p>
          <a:p>
            <a:pPr lvl="1"/>
            <a:r>
              <a:rPr lang="en-US" sz="2400" dirty="0"/>
              <a:t>Student Achievement Initiative (performance-based funding)</a:t>
            </a:r>
          </a:p>
          <a:p>
            <a:pPr lvl="1"/>
            <a:r>
              <a:rPr lang="en-US" sz="2400" dirty="0"/>
              <a:t>High Priority programs</a:t>
            </a:r>
          </a:p>
          <a:p>
            <a:pPr lvl="1"/>
            <a:r>
              <a:rPr lang="en-US" sz="2400" dirty="0"/>
              <a:t>Financial integration of specialized programs / initiatives</a:t>
            </a:r>
          </a:p>
          <a:p>
            <a:r>
              <a:rPr lang="en-US" sz="2800" dirty="0" smtClean="0"/>
              <a:t>$</a:t>
            </a:r>
            <a:r>
              <a:rPr lang="en-US" sz="2800" dirty="0"/>
              <a:t>4 million reduction to Seattle Colleges over the next 4 years</a:t>
            </a:r>
          </a:p>
          <a:p>
            <a:r>
              <a:rPr lang="en-US" sz="2800" dirty="0" smtClean="0"/>
              <a:t>$400,000 </a:t>
            </a:r>
            <a:r>
              <a:rPr lang="en-US" sz="2800" dirty="0"/>
              <a:t>worker-retraining </a:t>
            </a:r>
            <a:r>
              <a:rPr lang="en-US" sz="2800" dirty="0" smtClean="0"/>
              <a:t>reduction</a:t>
            </a: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5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00829" y="989271"/>
            <a:ext cx="7543800" cy="764658"/>
          </a:xfrm>
        </p:spPr>
        <p:txBody>
          <a:bodyPr>
            <a:normAutofit/>
          </a:bodyPr>
          <a:lstStyle/>
          <a:p>
            <a:r>
              <a:rPr lang="en-US" sz="4400" dirty="0"/>
              <a:t>Local pressures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80509" y="1676400"/>
            <a:ext cx="7660758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/>
              <a:t>Seattle </a:t>
            </a:r>
            <a:r>
              <a:rPr lang="en-US" sz="2400" b="1" dirty="0"/>
              <a:t>Colleges decisions around the </a:t>
            </a:r>
            <a:r>
              <a:rPr lang="en-US" sz="2400" b="1" dirty="0" smtClean="0"/>
              <a:t>SBCTC </a:t>
            </a:r>
            <a:r>
              <a:rPr lang="en-US" sz="2400" b="1" dirty="0"/>
              <a:t>Allocation model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District Office </a:t>
            </a:r>
          </a:p>
          <a:p>
            <a:pPr lvl="2">
              <a:spcBef>
                <a:spcPts val="0"/>
              </a:spcBef>
            </a:pPr>
            <a:r>
              <a:rPr lang="en-US" sz="1900" dirty="0"/>
              <a:t>Fixed costs increasing (i.e., unemployment, merchant fees, sick leave payouts)</a:t>
            </a:r>
          </a:p>
          <a:p>
            <a:pPr lvl="2">
              <a:spcBef>
                <a:spcPts val="0"/>
              </a:spcBef>
            </a:pPr>
            <a:r>
              <a:rPr lang="en-US" sz="1900" dirty="0"/>
              <a:t>Consolidation of specific </a:t>
            </a:r>
            <a:r>
              <a:rPr lang="en-US" sz="1900" dirty="0" smtClean="0"/>
              <a:t>functions</a:t>
            </a:r>
          </a:p>
          <a:p>
            <a:pPr marL="658368" lvl="2" indent="0">
              <a:spcBef>
                <a:spcPts val="0"/>
              </a:spcBef>
              <a:buNone/>
            </a:pPr>
            <a:endParaRPr lang="en-US" sz="8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SVI, Maritime, Wood Tech, </a:t>
            </a:r>
            <a:r>
              <a:rPr lang="en-US" sz="2400" dirty="0" err="1" smtClean="0"/>
              <a:t>NewHolly</a:t>
            </a:r>
            <a:r>
              <a:rPr lang="en-US" sz="2400" dirty="0" smtClean="0"/>
              <a:t>, Georgetown, &amp; Pacific Tower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400" dirty="0"/>
              <a:t>Tuition </a:t>
            </a:r>
            <a:r>
              <a:rPr lang="en-US" sz="2400" dirty="0" smtClean="0"/>
              <a:t>sharing</a:t>
            </a:r>
            <a:endParaRPr lang="en-US" dirty="0"/>
          </a:p>
          <a:p>
            <a:pPr lvl="0"/>
            <a:r>
              <a:rPr lang="en-US" sz="2400" b="1" dirty="0">
                <a:solidFill>
                  <a:prstClr val="black"/>
                </a:solidFill>
              </a:rPr>
              <a:t>Other pressures</a:t>
            </a:r>
          </a:p>
          <a:p>
            <a:pPr lvl="1">
              <a:spcBef>
                <a:spcPts val="50"/>
              </a:spcBef>
            </a:pPr>
            <a:r>
              <a:rPr lang="en-US" sz="1900" dirty="0">
                <a:solidFill>
                  <a:prstClr val="black"/>
                </a:solidFill>
              </a:rPr>
              <a:t>ctcLink ($</a:t>
            </a:r>
            <a:r>
              <a:rPr lang="en-US" sz="1900" dirty="0" smtClean="0">
                <a:solidFill>
                  <a:prstClr val="black"/>
                </a:solidFill>
              </a:rPr>
              <a:t>1.7 million project costs + $750k / year software costs)</a:t>
            </a:r>
            <a:endParaRPr lang="en-US" sz="1900" dirty="0">
              <a:solidFill>
                <a:prstClr val="black"/>
              </a:solidFill>
            </a:endParaRPr>
          </a:p>
          <a:p>
            <a:pPr lvl="1">
              <a:spcBef>
                <a:spcPts val="50"/>
              </a:spcBef>
            </a:pPr>
            <a:r>
              <a:rPr lang="en-US" sz="1900" dirty="0">
                <a:solidFill>
                  <a:prstClr val="black"/>
                </a:solidFill>
              </a:rPr>
              <a:t>Student </a:t>
            </a:r>
            <a:r>
              <a:rPr lang="en-US" sz="1900" dirty="0" smtClean="0">
                <a:solidFill>
                  <a:prstClr val="black"/>
                </a:solidFill>
              </a:rPr>
              <a:t>Success / recruiting </a:t>
            </a:r>
            <a:r>
              <a:rPr lang="en-US" sz="1900" dirty="0">
                <a:solidFill>
                  <a:prstClr val="black"/>
                </a:solidFill>
              </a:rPr>
              <a:t>initiatives</a:t>
            </a:r>
          </a:p>
          <a:p>
            <a:pPr lvl="1">
              <a:spcBef>
                <a:spcPts val="50"/>
              </a:spcBef>
            </a:pPr>
            <a:r>
              <a:rPr lang="en-US" sz="1900" dirty="0">
                <a:solidFill>
                  <a:prstClr val="black"/>
                </a:solidFill>
              </a:rPr>
              <a:t>$15 / </a:t>
            </a:r>
            <a:r>
              <a:rPr lang="en-US" sz="1900" dirty="0" smtClean="0">
                <a:solidFill>
                  <a:prstClr val="black"/>
                </a:solidFill>
              </a:rPr>
              <a:t>hour</a:t>
            </a:r>
          </a:p>
          <a:p>
            <a:pPr lvl="1">
              <a:spcBef>
                <a:spcPts val="50"/>
              </a:spcBef>
            </a:pPr>
            <a:r>
              <a:rPr lang="en-US" sz="1900" dirty="0" smtClean="0">
                <a:solidFill>
                  <a:prstClr val="black"/>
                </a:solidFill>
              </a:rPr>
              <a:t>Other unfunded mandates (Moore, etc.)</a:t>
            </a:r>
          </a:p>
          <a:p>
            <a:pPr lvl="1">
              <a:spcBef>
                <a:spcPts val="50"/>
              </a:spcBef>
            </a:pPr>
            <a:r>
              <a:rPr lang="en-US" sz="1900" dirty="0" smtClean="0">
                <a:solidFill>
                  <a:prstClr val="black"/>
                </a:solidFill>
              </a:rPr>
              <a:t>Faculty / Staff contract costs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189" y="152400"/>
            <a:ext cx="4110197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6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9006</TotalTime>
  <Words>285</Words>
  <Application>Microsoft Office PowerPoint</Application>
  <PresentationFormat>On-screen Show (4:3)</PresentationFormat>
  <Paragraphs>69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Angsana New</vt:lpstr>
      <vt:lpstr>Arial</vt:lpstr>
      <vt:lpstr>Calibri</vt:lpstr>
      <vt:lpstr>Gill Sans MT</vt:lpstr>
      <vt:lpstr>Verdana</vt:lpstr>
      <vt:lpstr>Wingdings</vt:lpstr>
      <vt:lpstr>Wingdings 2</vt:lpstr>
      <vt:lpstr>Solstice</vt:lpstr>
      <vt:lpstr>PowerPoint Presentation</vt:lpstr>
      <vt:lpstr>PowerPoint Presentation</vt:lpstr>
      <vt:lpstr>PowerPoint Presentation</vt:lpstr>
      <vt:lpstr>PowerPoint Presentation</vt:lpstr>
      <vt:lpstr>Enrollment</vt:lpstr>
      <vt:lpstr>Domestic student tuition projected to decrease by &gt; $1.5 million   International Student FTES down 10 – 20% for 2016-17  </vt:lpstr>
      <vt:lpstr>Student Faculty ratio has decreased by:  NSC – (9.3%)   23.47 to 21.29  SSC – (12.6%)   22.32 to 19.50  SCC – (14.9%)   24.30 to 20.67  SVI – (41.1%)   24.33 to 14.33   Full-time Equivalent Faculty has changed by:  NSC – 2.5%   218.14 to 223.59  SSC – 14.4%   231.97 to 265.25  SCC – 3.6%   288.23 to 298.51  SVI – (19.9%)   33.31 to 26.67   (from college’s peak FTES to 2015-16)  </vt:lpstr>
      <vt:lpstr>SBCTC Allocation Model</vt:lpstr>
      <vt:lpstr>Local pressures</vt:lpstr>
      <vt:lpstr>The Math (estimated):</vt:lpstr>
      <vt:lpstr>PowerPoint Presentation</vt:lpstr>
      <vt:lpstr>Discussion </vt:lpstr>
    </vt:vector>
  </TitlesOfParts>
  <Company>Seattle Community Colleges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Community College Email Replacement Planning</dc:title>
  <dc:creator>pcclark</dc:creator>
  <cp:lastModifiedBy>Buttleman, Kurt</cp:lastModifiedBy>
  <cp:revision>749</cp:revision>
  <cp:lastPrinted>2016-11-02T17:35:13Z</cp:lastPrinted>
  <dcterms:created xsi:type="dcterms:W3CDTF">2009-06-08T15:49:14Z</dcterms:created>
  <dcterms:modified xsi:type="dcterms:W3CDTF">2016-11-22T22:38:28Z</dcterms:modified>
</cp:coreProperties>
</file>